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3"/>
  </p:notesMasterIdLst>
  <p:handoutMasterIdLst>
    <p:handoutMasterId r:id="rId14"/>
  </p:handoutMasterIdLst>
  <p:sldIdLst>
    <p:sldId id="341" r:id="rId2"/>
    <p:sldId id="297" r:id="rId3"/>
    <p:sldId id="353" r:id="rId4"/>
    <p:sldId id="300" r:id="rId5"/>
    <p:sldId id="354" r:id="rId6"/>
    <p:sldId id="298" r:id="rId7"/>
    <p:sldId id="360" r:id="rId8"/>
    <p:sldId id="352" r:id="rId9"/>
    <p:sldId id="356" r:id="rId10"/>
    <p:sldId id="357" r:id="rId11"/>
    <p:sldId id="36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  <a:srgbClr val="985828"/>
    <a:srgbClr val="9485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57" autoAdjust="0"/>
  </p:normalViewPr>
  <p:slideViewPr>
    <p:cSldViewPr>
      <p:cViewPr>
        <p:scale>
          <a:sx n="113" d="100"/>
          <a:sy n="113" d="100"/>
        </p:scale>
        <p:origin x="-158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A59BC2-E441-4300-BF45-0C4915DE0D88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27546AFC-61C7-4637-B2F8-077877D954D8}">
      <dgm:prSet phldrT="[Текст]" custT="1"/>
      <dgm:spPr/>
      <dgm:t>
        <a:bodyPr/>
        <a:lstStyle/>
        <a:p>
          <a:r>
            <a:rPr lang="ru-RU" sz="2800" b="1" dirty="0"/>
            <a:t>Осознание самоценности дошкольного детства в информационном пространстве</a:t>
          </a:r>
          <a:endParaRPr lang="ru-RU" sz="2800" dirty="0"/>
        </a:p>
      </dgm:t>
    </dgm:pt>
    <dgm:pt modelId="{1BA818C3-E781-4C71-A405-2C70E6DA284C}" type="parTrans" cxnId="{37C6F65D-7727-4D01-A210-8117FEBB9812}">
      <dgm:prSet/>
      <dgm:spPr/>
      <dgm:t>
        <a:bodyPr/>
        <a:lstStyle/>
        <a:p>
          <a:endParaRPr lang="ru-RU"/>
        </a:p>
      </dgm:t>
    </dgm:pt>
    <dgm:pt modelId="{0ED7E89A-9EC5-46FB-8630-E79528033372}" type="sibTrans" cxnId="{37C6F65D-7727-4D01-A210-8117FEBB9812}">
      <dgm:prSet/>
      <dgm:spPr/>
      <dgm:t>
        <a:bodyPr/>
        <a:lstStyle/>
        <a:p>
          <a:endParaRPr lang="ru-RU"/>
        </a:p>
      </dgm:t>
    </dgm:pt>
    <dgm:pt modelId="{943F7058-2FE2-40E6-81AA-6C40CBFD516B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800" b="1" dirty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dirty="0"/>
            <a:t>Приоритет ценностно-смысловой направленности дошкольного образования</a:t>
          </a:r>
          <a:endParaRPr lang="ru-RU" sz="2800" dirty="0"/>
        </a:p>
        <a:p>
          <a:pPr marL="0" lvl="0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dirty="0"/>
        </a:p>
      </dgm:t>
    </dgm:pt>
    <dgm:pt modelId="{ED5F2D22-B7CD-4736-B7AD-3F81B8FB142D}" type="parTrans" cxnId="{2F68F71E-3CD2-4F0B-9353-7E14C5FB8F2E}">
      <dgm:prSet/>
      <dgm:spPr/>
      <dgm:t>
        <a:bodyPr/>
        <a:lstStyle/>
        <a:p>
          <a:endParaRPr lang="ru-RU"/>
        </a:p>
      </dgm:t>
    </dgm:pt>
    <dgm:pt modelId="{A7A93577-C54E-4181-AB97-4C55CFE20FF0}" type="sibTrans" cxnId="{2F68F71E-3CD2-4F0B-9353-7E14C5FB8F2E}">
      <dgm:prSet/>
      <dgm:spPr/>
      <dgm:t>
        <a:bodyPr/>
        <a:lstStyle/>
        <a:p>
          <a:endParaRPr lang="ru-RU"/>
        </a:p>
      </dgm:t>
    </dgm:pt>
    <dgm:pt modelId="{8350246C-BA11-4D1E-8173-C234CA6AD412}">
      <dgm:prSet phldrT="[Текст]" custT="1"/>
      <dgm:spPr/>
      <dgm:t>
        <a:bodyPr/>
        <a:lstStyle/>
        <a:p>
          <a:r>
            <a:rPr lang="ru-RU" sz="2800" b="1" dirty="0"/>
            <a:t>Компетентностная ориентированность дошкольного образования</a:t>
          </a:r>
          <a:endParaRPr lang="ru-RU" sz="2800" dirty="0"/>
        </a:p>
      </dgm:t>
    </dgm:pt>
    <dgm:pt modelId="{61482A1C-47BD-4485-A9C3-D204D7760295}" type="parTrans" cxnId="{E10EA176-2042-4C1F-8B40-ADEA496CA427}">
      <dgm:prSet/>
      <dgm:spPr/>
      <dgm:t>
        <a:bodyPr/>
        <a:lstStyle/>
        <a:p>
          <a:endParaRPr lang="ru-RU"/>
        </a:p>
      </dgm:t>
    </dgm:pt>
    <dgm:pt modelId="{6F78AF22-1D74-4F9D-8117-5F274A8A71C1}" type="sibTrans" cxnId="{E10EA176-2042-4C1F-8B40-ADEA496CA427}">
      <dgm:prSet/>
      <dgm:spPr/>
      <dgm:t>
        <a:bodyPr/>
        <a:lstStyle/>
        <a:p>
          <a:endParaRPr lang="ru-RU"/>
        </a:p>
      </dgm:t>
    </dgm:pt>
    <dgm:pt modelId="{D04FF2AF-684F-4CF5-92A9-A8B042584449}">
      <dgm:prSet custT="1"/>
      <dgm:spPr/>
      <dgm:t>
        <a:bodyPr/>
        <a:lstStyle/>
        <a:p>
          <a:r>
            <a:rPr lang="ru-RU" sz="2800" b="1" dirty="0"/>
            <a:t>Событийная направленность дошкольного образования</a:t>
          </a:r>
          <a:endParaRPr lang="ru-RU" sz="2800" dirty="0"/>
        </a:p>
      </dgm:t>
    </dgm:pt>
    <dgm:pt modelId="{9B8A79D5-00E6-4B4B-9615-508E063ACD81}" type="parTrans" cxnId="{8D068F2C-A234-4FA0-9ADD-8034DADE35C0}">
      <dgm:prSet/>
      <dgm:spPr/>
      <dgm:t>
        <a:bodyPr/>
        <a:lstStyle/>
        <a:p>
          <a:endParaRPr lang="ru-RU"/>
        </a:p>
      </dgm:t>
    </dgm:pt>
    <dgm:pt modelId="{79797C79-800E-4219-89C7-853C95E8AAC4}" type="sibTrans" cxnId="{8D068F2C-A234-4FA0-9ADD-8034DADE35C0}">
      <dgm:prSet/>
      <dgm:spPr/>
      <dgm:t>
        <a:bodyPr/>
        <a:lstStyle/>
        <a:p>
          <a:endParaRPr lang="ru-RU"/>
        </a:p>
      </dgm:t>
    </dgm:pt>
    <dgm:pt modelId="{11371572-0D28-456A-B8CB-87C1E2787B4F}" type="pres">
      <dgm:prSet presAssocID="{27A59BC2-E441-4300-BF45-0C4915DE0D8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503DEF-B21F-4EE9-90D0-DD7D5816F8AE}" type="pres">
      <dgm:prSet presAssocID="{27546AFC-61C7-4637-B2F8-077877D954D8}" presName="parentLin" presStyleCnt="0"/>
      <dgm:spPr/>
      <dgm:t>
        <a:bodyPr/>
        <a:lstStyle/>
        <a:p>
          <a:endParaRPr lang="ru-RU"/>
        </a:p>
      </dgm:t>
    </dgm:pt>
    <dgm:pt modelId="{308463AA-E4E1-4E03-9486-92BB2527EE84}" type="pres">
      <dgm:prSet presAssocID="{27546AFC-61C7-4637-B2F8-077877D954D8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614ED755-3A94-46AD-9235-6403A2F1D43E}" type="pres">
      <dgm:prSet presAssocID="{27546AFC-61C7-4637-B2F8-077877D954D8}" presName="parentText" presStyleLbl="node1" presStyleIdx="0" presStyleCnt="4" custScaleX="140342" custScaleY="270672" custLinFactNeighborX="21965" custLinFactNeighborY="2244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A6F18D-9F16-47F4-B8D7-2713AE6A1493}" type="pres">
      <dgm:prSet presAssocID="{27546AFC-61C7-4637-B2F8-077877D954D8}" presName="negativeSpace" presStyleCnt="0"/>
      <dgm:spPr/>
      <dgm:t>
        <a:bodyPr/>
        <a:lstStyle/>
        <a:p>
          <a:endParaRPr lang="ru-RU"/>
        </a:p>
      </dgm:t>
    </dgm:pt>
    <dgm:pt modelId="{3BB8C51B-50D7-4929-A737-E562AFA440DF}" type="pres">
      <dgm:prSet presAssocID="{27546AFC-61C7-4637-B2F8-077877D954D8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5EA3D2-A28A-4149-A166-1DC884BFA9A1}" type="pres">
      <dgm:prSet presAssocID="{0ED7E89A-9EC5-46FB-8630-E79528033372}" presName="spaceBetweenRectangles" presStyleCnt="0"/>
      <dgm:spPr/>
      <dgm:t>
        <a:bodyPr/>
        <a:lstStyle/>
        <a:p>
          <a:endParaRPr lang="ru-RU"/>
        </a:p>
      </dgm:t>
    </dgm:pt>
    <dgm:pt modelId="{66220461-C295-44EE-8086-0825EDACCADD}" type="pres">
      <dgm:prSet presAssocID="{943F7058-2FE2-40E6-81AA-6C40CBFD516B}" presName="parentLin" presStyleCnt="0"/>
      <dgm:spPr/>
      <dgm:t>
        <a:bodyPr/>
        <a:lstStyle/>
        <a:p>
          <a:endParaRPr lang="ru-RU"/>
        </a:p>
      </dgm:t>
    </dgm:pt>
    <dgm:pt modelId="{793AA7D5-C7B2-4324-9DB8-417AC86DA66B}" type="pres">
      <dgm:prSet presAssocID="{943F7058-2FE2-40E6-81AA-6C40CBFD516B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D2A43A64-A2D3-427C-93BA-4894E3B4BFE6}" type="pres">
      <dgm:prSet presAssocID="{943F7058-2FE2-40E6-81AA-6C40CBFD516B}" presName="parentText" presStyleLbl="node1" presStyleIdx="1" presStyleCnt="4" custScaleX="137915" custScaleY="445056" custLinFactNeighborX="26399" custLinFactNeighborY="-916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5696A0-908A-4A8C-B6BE-0C5078518101}" type="pres">
      <dgm:prSet presAssocID="{943F7058-2FE2-40E6-81AA-6C40CBFD516B}" presName="negativeSpace" presStyleCnt="0"/>
      <dgm:spPr/>
      <dgm:t>
        <a:bodyPr/>
        <a:lstStyle/>
        <a:p>
          <a:endParaRPr lang="ru-RU"/>
        </a:p>
      </dgm:t>
    </dgm:pt>
    <dgm:pt modelId="{F8594AB3-F626-4E6A-A0BC-0818E7EADB4F}" type="pres">
      <dgm:prSet presAssocID="{943F7058-2FE2-40E6-81AA-6C40CBFD516B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ED7C96-785A-4029-B923-D4341E36668B}" type="pres">
      <dgm:prSet presAssocID="{A7A93577-C54E-4181-AB97-4C55CFE20FF0}" presName="spaceBetweenRectangles" presStyleCnt="0"/>
      <dgm:spPr/>
      <dgm:t>
        <a:bodyPr/>
        <a:lstStyle/>
        <a:p>
          <a:endParaRPr lang="ru-RU"/>
        </a:p>
      </dgm:t>
    </dgm:pt>
    <dgm:pt modelId="{5E328CED-F96D-453B-8A42-A676AEBF24BA}" type="pres">
      <dgm:prSet presAssocID="{D04FF2AF-684F-4CF5-92A9-A8B042584449}" presName="parentLin" presStyleCnt="0"/>
      <dgm:spPr/>
      <dgm:t>
        <a:bodyPr/>
        <a:lstStyle/>
        <a:p>
          <a:endParaRPr lang="ru-RU"/>
        </a:p>
      </dgm:t>
    </dgm:pt>
    <dgm:pt modelId="{00B2D858-E66F-4715-81E0-5E37EEF5F6AB}" type="pres">
      <dgm:prSet presAssocID="{D04FF2AF-684F-4CF5-92A9-A8B042584449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7F81A2A5-F74E-40F0-83A7-46E1877DB50E}" type="pres">
      <dgm:prSet presAssocID="{D04FF2AF-684F-4CF5-92A9-A8B042584449}" presName="parentText" presStyleLbl="node1" presStyleIdx="2" presStyleCnt="4" custScaleX="142997" custScaleY="32423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A9DC02-0DE4-4735-B0DB-6E08703853E2}" type="pres">
      <dgm:prSet presAssocID="{D04FF2AF-684F-4CF5-92A9-A8B042584449}" presName="negativeSpace" presStyleCnt="0"/>
      <dgm:spPr/>
      <dgm:t>
        <a:bodyPr/>
        <a:lstStyle/>
        <a:p>
          <a:endParaRPr lang="ru-RU"/>
        </a:p>
      </dgm:t>
    </dgm:pt>
    <dgm:pt modelId="{08FA53D6-C72A-43D4-9A35-BB75755D2C54}" type="pres">
      <dgm:prSet presAssocID="{D04FF2AF-684F-4CF5-92A9-A8B042584449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A4DF39-C6CE-4AF6-91C6-8B76830D0949}" type="pres">
      <dgm:prSet presAssocID="{79797C79-800E-4219-89C7-853C95E8AAC4}" presName="spaceBetweenRectangles" presStyleCnt="0"/>
      <dgm:spPr/>
      <dgm:t>
        <a:bodyPr/>
        <a:lstStyle/>
        <a:p>
          <a:endParaRPr lang="ru-RU"/>
        </a:p>
      </dgm:t>
    </dgm:pt>
    <dgm:pt modelId="{2907AE82-C046-4D1D-8527-BD79239684E2}" type="pres">
      <dgm:prSet presAssocID="{8350246C-BA11-4D1E-8173-C234CA6AD412}" presName="parentLin" presStyleCnt="0"/>
      <dgm:spPr/>
      <dgm:t>
        <a:bodyPr/>
        <a:lstStyle/>
        <a:p>
          <a:endParaRPr lang="ru-RU"/>
        </a:p>
      </dgm:t>
    </dgm:pt>
    <dgm:pt modelId="{766CF09B-8BA4-45F2-9F83-451A2F02CDCB}" type="pres">
      <dgm:prSet presAssocID="{8350246C-BA11-4D1E-8173-C234CA6AD412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1C009711-61AD-4103-A441-C29BCCBD180A}" type="pres">
      <dgm:prSet presAssocID="{8350246C-BA11-4D1E-8173-C234CA6AD412}" presName="parentText" presStyleLbl="node1" presStyleIdx="3" presStyleCnt="4" custScaleX="142997" custScaleY="44292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B71E96-CBFD-4D81-B0A1-51FEAB367B84}" type="pres">
      <dgm:prSet presAssocID="{8350246C-BA11-4D1E-8173-C234CA6AD412}" presName="negativeSpace" presStyleCnt="0"/>
      <dgm:spPr/>
      <dgm:t>
        <a:bodyPr/>
        <a:lstStyle/>
        <a:p>
          <a:endParaRPr lang="ru-RU"/>
        </a:p>
      </dgm:t>
    </dgm:pt>
    <dgm:pt modelId="{88658D75-7EA1-4C38-92E2-7DB1D90A2D7E}" type="pres">
      <dgm:prSet presAssocID="{8350246C-BA11-4D1E-8173-C234CA6AD412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DBACA1-E8F3-4731-8FFF-79BE8127982A}" type="presOf" srcId="{27546AFC-61C7-4637-B2F8-077877D954D8}" destId="{308463AA-E4E1-4E03-9486-92BB2527EE84}" srcOrd="0" destOrd="0" presId="urn:microsoft.com/office/officeart/2005/8/layout/list1"/>
    <dgm:cxn modelId="{F22FE943-3A13-41F1-A436-A0A6EFE46867}" type="presOf" srcId="{943F7058-2FE2-40E6-81AA-6C40CBFD516B}" destId="{793AA7D5-C7B2-4324-9DB8-417AC86DA66B}" srcOrd="0" destOrd="0" presId="urn:microsoft.com/office/officeart/2005/8/layout/list1"/>
    <dgm:cxn modelId="{5A2A8A3A-3BBE-48A2-B614-E5C92B4E6C1D}" type="presOf" srcId="{8350246C-BA11-4D1E-8173-C234CA6AD412}" destId="{766CF09B-8BA4-45F2-9F83-451A2F02CDCB}" srcOrd="0" destOrd="0" presId="urn:microsoft.com/office/officeart/2005/8/layout/list1"/>
    <dgm:cxn modelId="{2F68F71E-3CD2-4F0B-9353-7E14C5FB8F2E}" srcId="{27A59BC2-E441-4300-BF45-0C4915DE0D88}" destId="{943F7058-2FE2-40E6-81AA-6C40CBFD516B}" srcOrd="1" destOrd="0" parTransId="{ED5F2D22-B7CD-4736-B7AD-3F81B8FB142D}" sibTransId="{A7A93577-C54E-4181-AB97-4C55CFE20FF0}"/>
    <dgm:cxn modelId="{2FD5A7FD-AE9B-43E8-BFE5-0461A1F90BD5}" type="presOf" srcId="{27546AFC-61C7-4637-B2F8-077877D954D8}" destId="{614ED755-3A94-46AD-9235-6403A2F1D43E}" srcOrd="1" destOrd="0" presId="urn:microsoft.com/office/officeart/2005/8/layout/list1"/>
    <dgm:cxn modelId="{65AD6316-1E0C-4E58-A095-3ACD98209003}" type="presOf" srcId="{27A59BC2-E441-4300-BF45-0C4915DE0D88}" destId="{11371572-0D28-456A-B8CB-87C1E2787B4F}" srcOrd="0" destOrd="0" presId="urn:microsoft.com/office/officeart/2005/8/layout/list1"/>
    <dgm:cxn modelId="{794B664C-0692-4D7E-8F25-81774F659D84}" type="presOf" srcId="{943F7058-2FE2-40E6-81AA-6C40CBFD516B}" destId="{D2A43A64-A2D3-427C-93BA-4894E3B4BFE6}" srcOrd="1" destOrd="0" presId="urn:microsoft.com/office/officeart/2005/8/layout/list1"/>
    <dgm:cxn modelId="{08B2FB86-36B4-4003-8861-508660B79A68}" type="presOf" srcId="{8350246C-BA11-4D1E-8173-C234CA6AD412}" destId="{1C009711-61AD-4103-A441-C29BCCBD180A}" srcOrd="1" destOrd="0" presId="urn:microsoft.com/office/officeart/2005/8/layout/list1"/>
    <dgm:cxn modelId="{684DEF52-C311-4610-ADAB-A3FBD69E5BEE}" type="presOf" srcId="{D04FF2AF-684F-4CF5-92A9-A8B042584449}" destId="{7F81A2A5-F74E-40F0-83A7-46E1877DB50E}" srcOrd="1" destOrd="0" presId="urn:microsoft.com/office/officeart/2005/8/layout/list1"/>
    <dgm:cxn modelId="{8D068F2C-A234-4FA0-9ADD-8034DADE35C0}" srcId="{27A59BC2-E441-4300-BF45-0C4915DE0D88}" destId="{D04FF2AF-684F-4CF5-92A9-A8B042584449}" srcOrd="2" destOrd="0" parTransId="{9B8A79D5-00E6-4B4B-9615-508E063ACD81}" sibTransId="{79797C79-800E-4219-89C7-853C95E8AAC4}"/>
    <dgm:cxn modelId="{E10EA176-2042-4C1F-8B40-ADEA496CA427}" srcId="{27A59BC2-E441-4300-BF45-0C4915DE0D88}" destId="{8350246C-BA11-4D1E-8173-C234CA6AD412}" srcOrd="3" destOrd="0" parTransId="{61482A1C-47BD-4485-A9C3-D204D7760295}" sibTransId="{6F78AF22-1D74-4F9D-8117-5F274A8A71C1}"/>
    <dgm:cxn modelId="{7A4454AC-0263-499D-9660-6D04EFF623AA}" type="presOf" srcId="{D04FF2AF-684F-4CF5-92A9-A8B042584449}" destId="{00B2D858-E66F-4715-81E0-5E37EEF5F6AB}" srcOrd="0" destOrd="0" presId="urn:microsoft.com/office/officeart/2005/8/layout/list1"/>
    <dgm:cxn modelId="{37C6F65D-7727-4D01-A210-8117FEBB9812}" srcId="{27A59BC2-E441-4300-BF45-0C4915DE0D88}" destId="{27546AFC-61C7-4637-B2F8-077877D954D8}" srcOrd="0" destOrd="0" parTransId="{1BA818C3-E781-4C71-A405-2C70E6DA284C}" sibTransId="{0ED7E89A-9EC5-46FB-8630-E79528033372}"/>
    <dgm:cxn modelId="{8B4FD912-FA88-461A-B25A-C13D45B23191}" type="presParOf" srcId="{11371572-0D28-456A-B8CB-87C1E2787B4F}" destId="{C9503DEF-B21F-4EE9-90D0-DD7D5816F8AE}" srcOrd="0" destOrd="0" presId="urn:microsoft.com/office/officeart/2005/8/layout/list1"/>
    <dgm:cxn modelId="{9B7ED699-CFE4-44E0-9AD7-0EFD5FAC84F2}" type="presParOf" srcId="{C9503DEF-B21F-4EE9-90D0-DD7D5816F8AE}" destId="{308463AA-E4E1-4E03-9486-92BB2527EE84}" srcOrd="0" destOrd="0" presId="urn:microsoft.com/office/officeart/2005/8/layout/list1"/>
    <dgm:cxn modelId="{94616C48-32B8-40E0-8209-7843ACAF0BF3}" type="presParOf" srcId="{C9503DEF-B21F-4EE9-90D0-DD7D5816F8AE}" destId="{614ED755-3A94-46AD-9235-6403A2F1D43E}" srcOrd="1" destOrd="0" presId="urn:microsoft.com/office/officeart/2005/8/layout/list1"/>
    <dgm:cxn modelId="{FA24974C-689E-43F0-A14D-CDA298B5AC42}" type="presParOf" srcId="{11371572-0D28-456A-B8CB-87C1E2787B4F}" destId="{F9A6F18D-9F16-47F4-B8D7-2713AE6A1493}" srcOrd="1" destOrd="0" presId="urn:microsoft.com/office/officeart/2005/8/layout/list1"/>
    <dgm:cxn modelId="{0C163AD4-1EEB-4AD5-B1FB-DD8B6784E4D3}" type="presParOf" srcId="{11371572-0D28-456A-B8CB-87C1E2787B4F}" destId="{3BB8C51B-50D7-4929-A737-E562AFA440DF}" srcOrd="2" destOrd="0" presId="urn:microsoft.com/office/officeart/2005/8/layout/list1"/>
    <dgm:cxn modelId="{415F222A-1470-42D8-A5F6-A0B4A6CE9C18}" type="presParOf" srcId="{11371572-0D28-456A-B8CB-87C1E2787B4F}" destId="{BC5EA3D2-A28A-4149-A166-1DC884BFA9A1}" srcOrd="3" destOrd="0" presId="urn:microsoft.com/office/officeart/2005/8/layout/list1"/>
    <dgm:cxn modelId="{860AF9CB-2877-4A97-ADF4-5B225166FE04}" type="presParOf" srcId="{11371572-0D28-456A-B8CB-87C1E2787B4F}" destId="{66220461-C295-44EE-8086-0825EDACCADD}" srcOrd="4" destOrd="0" presId="urn:microsoft.com/office/officeart/2005/8/layout/list1"/>
    <dgm:cxn modelId="{05E21129-2141-4453-9841-106CCA2AF66A}" type="presParOf" srcId="{66220461-C295-44EE-8086-0825EDACCADD}" destId="{793AA7D5-C7B2-4324-9DB8-417AC86DA66B}" srcOrd="0" destOrd="0" presId="urn:microsoft.com/office/officeart/2005/8/layout/list1"/>
    <dgm:cxn modelId="{924309B8-2939-4A90-99C5-CF2DAAC77D3E}" type="presParOf" srcId="{66220461-C295-44EE-8086-0825EDACCADD}" destId="{D2A43A64-A2D3-427C-93BA-4894E3B4BFE6}" srcOrd="1" destOrd="0" presId="urn:microsoft.com/office/officeart/2005/8/layout/list1"/>
    <dgm:cxn modelId="{53A20172-F600-498F-ACBF-B27E455A2988}" type="presParOf" srcId="{11371572-0D28-456A-B8CB-87C1E2787B4F}" destId="{B95696A0-908A-4A8C-B6BE-0C5078518101}" srcOrd="5" destOrd="0" presId="urn:microsoft.com/office/officeart/2005/8/layout/list1"/>
    <dgm:cxn modelId="{724FA503-B210-4D2D-A9D1-2BDBF5F6913E}" type="presParOf" srcId="{11371572-0D28-456A-B8CB-87C1E2787B4F}" destId="{F8594AB3-F626-4E6A-A0BC-0818E7EADB4F}" srcOrd="6" destOrd="0" presId="urn:microsoft.com/office/officeart/2005/8/layout/list1"/>
    <dgm:cxn modelId="{91063C60-8604-4E3B-9E2B-D9F5C8312CFF}" type="presParOf" srcId="{11371572-0D28-456A-B8CB-87C1E2787B4F}" destId="{70ED7C96-785A-4029-B923-D4341E36668B}" srcOrd="7" destOrd="0" presId="urn:microsoft.com/office/officeart/2005/8/layout/list1"/>
    <dgm:cxn modelId="{AE56FB29-C7AB-44DD-94B6-5E3EE5A8822A}" type="presParOf" srcId="{11371572-0D28-456A-B8CB-87C1E2787B4F}" destId="{5E328CED-F96D-453B-8A42-A676AEBF24BA}" srcOrd="8" destOrd="0" presId="urn:microsoft.com/office/officeart/2005/8/layout/list1"/>
    <dgm:cxn modelId="{89992DBF-6059-4070-8474-A179B1B0A057}" type="presParOf" srcId="{5E328CED-F96D-453B-8A42-A676AEBF24BA}" destId="{00B2D858-E66F-4715-81E0-5E37EEF5F6AB}" srcOrd="0" destOrd="0" presId="urn:microsoft.com/office/officeart/2005/8/layout/list1"/>
    <dgm:cxn modelId="{0D02CAF1-D033-4275-9510-946470FD2123}" type="presParOf" srcId="{5E328CED-F96D-453B-8A42-A676AEBF24BA}" destId="{7F81A2A5-F74E-40F0-83A7-46E1877DB50E}" srcOrd="1" destOrd="0" presId="urn:microsoft.com/office/officeart/2005/8/layout/list1"/>
    <dgm:cxn modelId="{6D2F1179-D5F8-4ADF-9648-66C7478ACD22}" type="presParOf" srcId="{11371572-0D28-456A-B8CB-87C1E2787B4F}" destId="{78A9DC02-0DE4-4735-B0DB-6E08703853E2}" srcOrd="9" destOrd="0" presId="urn:microsoft.com/office/officeart/2005/8/layout/list1"/>
    <dgm:cxn modelId="{2BD56DD6-C2D8-4C32-8FA5-761D49357344}" type="presParOf" srcId="{11371572-0D28-456A-B8CB-87C1E2787B4F}" destId="{08FA53D6-C72A-43D4-9A35-BB75755D2C54}" srcOrd="10" destOrd="0" presId="urn:microsoft.com/office/officeart/2005/8/layout/list1"/>
    <dgm:cxn modelId="{7B01A058-97BA-4712-AC8F-AF0C2A262734}" type="presParOf" srcId="{11371572-0D28-456A-B8CB-87C1E2787B4F}" destId="{6EA4DF39-C6CE-4AF6-91C6-8B76830D0949}" srcOrd="11" destOrd="0" presId="urn:microsoft.com/office/officeart/2005/8/layout/list1"/>
    <dgm:cxn modelId="{E681136F-7ECD-4206-A737-0DC5CF6E6931}" type="presParOf" srcId="{11371572-0D28-456A-B8CB-87C1E2787B4F}" destId="{2907AE82-C046-4D1D-8527-BD79239684E2}" srcOrd="12" destOrd="0" presId="urn:microsoft.com/office/officeart/2005/8/layout/list1"/>
    <dgm:cxn modelId="{D2CB5EEC-CAE6-4B60-863C-34A24F96F51C}" type="presParOf" srcId="{2907AE82-C046-4D1D-8527-BD79239684E2}" destId="{766CF09B-8BA4-45F2-9F83-451A2F02CDCB}" srcOrd="0" destOrd="0" presId="urn:microsoft.com/office/officeart/2005/8/layout/list1"/>
    <dgm:cxn modelId="{BF135AD1-F161-4762-A5FB-3301A5548A8E}" type="presParOf" srcId="{2907AE82-C046-4D1D-8527-BD79239684E2}" destId="{1C009711-61AD-4103-A441-C29BCCBD180A}" srcOrd="1" destOrd="0" presId="urn:microsoft.com/office/officeart/2005/8/layout/list1"/>
    <dgm:cxn modelId="{D8ACEB91-F7F7-425A-A8EA-0A90E4100F09}" type="presParOf" srcId="{11371572-0D28-456A-B8CB-87C1E2787B4F}" destId="{BBB71E96-CBFD-4D81-B0A1-51FEAB367B84}" srcOrd="13" destOrd="0" presId="urn:microsoft.com/office/officeart/2005/8/layout/list1"/>
    <dgm:cxn modelId="{77991C19-9CB3-45B6-A0A2-2BFE1106E9AE}" type="presParOf" srcId="{11371572-0D28-456A-B8CB-87C1E2787B4F}" destId="{88658D75-7EA1-4C38-92E2-7DB1D90A2D7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B8C51B-50D7-4929-A737-E562AFA440DF}">
      <dsp:nvSpPr>
        <dsp:cNvPr id="0" name=""/>
        <dsp:cNvSpPr/>
      </dsp:nvSpPr>
      <dsp:spPr>
        <a:xfrm>
          <a:off x="0" y="623855"/>
          <a:ext cx="7859216" cy="226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4ED755-3A94-46AD-9235-6403A2F1D43E}">
      <dsp:nvSpPr>
        <dsp:cNvPr id="0" name=""/>
        <dsp:cNvSpPr/>
      </dsp:nvSpPr>
      <dsp:spPr>
        <a:xfrm>
          <a:off x="387185" y="97211"/>
          <a:ext cx="7472030" cy="71912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942" tIns="0" rIns="2079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/>
            <a:t>Осознание самоценности дошкольного детства в информационном пространстве</a:t>
          </a:r>
          <a:endParaRPr lang="ru-RU" sz="2800" kern="1200" dirty="0"/>
        </a:p>
      </dsp:txBody>
      <dsp:txXfrm>
        <a:off x="422290" y="132316"/>
        <a:ext cx="7401820" cy="648911"/>
      </dsp:txXfrm>
    </dsp:sp>
    <dsp:sp modelId="{F8594AB3-F626-4E6A-A0BC-0818E7EADB4F}">
      <dsp:nvSpPr>
        <dsp:cNvPr id="0" name=""/>
        <dsp:cNvSpPr/>
      </dsp:nvSpPr>
      <dsp:spPr>
        <a:xfrm>
          <a:off x="0" y="1948840"/>
          <a:ext cx="7859216" cy="226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A43A64-A2D3-427C-93BA-4894E3B4BFE6}">
      <dsp:nvSpPr>
        <dsp:cNvPr id="0" name=""/>
        <dsp:cNvSpPr/>
      </dsp:nvSpPr>
      <dsp:spPr>
        <a:xfrm>
          <a:off x="390441" y="874898"/>
          <a:ext cx="7468774" cy="118242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942" tIns="0" rIns="207942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8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kern="1200" dirty="0"/>
            <a:t>Приоритет ценностно-смысловой направленности дошкольного образования</a:t>
          </a:r>
          <a:endParaRPr lang="ru-RU" sz="2800" kern="1200" dirty="0"/>
        </a:p>
        <a:p>
          <a:pPr marL="0"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 dirty="0"/>
        </a:p>
      </dsp:txBody>
      <dsp:txXfrm>
        <a:off x="448162" y="932619"/>
        <a:ext cx="7353332" cy="1066982"/>
      </dsp:txXfrm>
    </dsp:sp>
    <dsp:sp modelId="{08FA53D6-C72A-43D4-9A35-BB75755D2C54}">
      <dsp:nvSpPr>
        <dsp:cNvPr id="0" name=""/>
        <dsp:cNvSpPr/>
      </dsp:nvSpPr>
      <dsp:spPr>
        <a:xfrm>
          <a:off x="0" y="2952817"/>
          <a:ext cx="7859216" cy="226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81A2A5-F74E-40F0-83A7-46E1877DB50E}">
      <dsp:nvSpPr>
        <dsp:cNvPr id="0" name=""/>
        <dsp:cNvSpPr/>
      </dsp:nvSpPr>
      <dsp:spPr>
        <a:xfrm>
          <a:off x="373773" y="2224240"/>
          <a:ext cx="7482783" cy="86141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942" tIns="0" rIns="2079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/>
            <a:t>Событийная направленность дошкольного образования</a:t>
          </a:r>
          <a:endParaRPr lang="ru-RU" sz="2800" kern="1200" dirty="0"/>
        </a:p>
      </dsp:txBody>
      <dsp:txXfrm>
        <a:off x="415824" y="2266291"/>
        <a:ext cx="7398681" cy="777314"/>
      </dsp:txXfrm>
    </dsp:sp>
    <dsp:sp modelId="{88658D75-7EA1-4C38-92E2-7DB1D90A2D7E}">
      <dsp:nvSpPr>
        <dsp:cNvPr id="0" name=""/>
        <dsp:cNvSpPr/>
      </dsp:nvSpPr>
      <dsp:spPr>
        <a:xfrm>
          <a:off x="0" y="4272129"/>
          <a:ext cx="7859216" cy="226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009711-61AD-4103-A441-C29BCCBD180A}">
      <dsp:nvSpPr>
        <dsp:cNvPr id="0" name=""/>
        <dsp:cNvSpPr/>
      </dsp:nvSpPr>
      <dsp:spPr>
        <a:xfrm>
          <a:off x="373773" y="3228217"/>
          <a:ext cx="7482783" cy="11767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942" tIns="0" rIns="2079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/>
            <a:t>Компетентностная ориентированность дошкольного образования</a:t>
          </a:r>
          <a:endParaRPr lang="ru-RU" sz="2800" kern="1200" dirty="0"/>
        </a:p>
      </dsp:txBody>
      <dsp:txXfrm>
        <a:off x="431217" y="3285661"/>
        <a:ext cx="7367895" cy="1061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350C7B-6099-4AE1-AB1A-C07D5CBFB519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157D42-1C7C-44A8-9ED7-8A86E97EC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424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B66A3-A968-4647-8260-8BDD948B4B45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71656-0DA7-4323-8C24-7BF425FA0F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760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5658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DB339-7A88-4D33-927C-B195AAB4C42A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7950-49A7-47D3-B554-58294F41B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DB339-7A88-4D33-927C-B195AAB4C42A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7950-49A7-47D3-B554-58294F41B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DB339-7A88-4D33-927C-B195AAB4C42A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7950-49A7-47D3-B554-58294F41B3A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DB339-7A88-4D33-927C-B195AAB4C42A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7950-49A7-47D3-B554-58294F41B3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DB339-7A88-4D33-927C-B195AAB4C42A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7950-49A7-47D3-B554-58294F41B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DB339-7A88-4D33-927C-B195AAB4C42A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7950-49A7-47D3-B554-58294F41B3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DB339-7A88-4D33-927C-B195AAB4C42A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7950-49A7-47D3-B554-58294F41B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DB339-7A88-4D33-927C-B195AAB4C42A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7950-49A7-47D3-B554-58294F41B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DB339-7A88-4D33-927C-B195AAB4C42A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7950-49A7-47D3-B554-58294F41B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DB339-7A88-4D33-927C-B195AAB4C42A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7950-49A7-47D3-B554-58294F41B3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DB339-7A88-4D33-927C-B195AAB4C42A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47950-49A7-47D3-B554-58294F41B3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2FDB339-7A88-4D33-927C-B195AAB4C42A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6147950-49A7-47D3-B554-58294F41B3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"/>
          <p:cNvSpPr txBox="1">
            <a:spLocks noGrp="1"/>
          </p:cNvSpPr>
          <p:nvPr>
            <p:ph type="ctrTitle"/>
          </p:nvPr>
        </p:nvSpPr>
        <p:spPr>
          <a:xfrm>
            <a:off x="683568" y="1196752"/>
            <a:ext cx="7772400" cy="3293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FF0000"/>
              </a:buClr>
              <a:buSzPts val="5400"/>
            </a:pP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Тема №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«Современное </a:t>
            </a: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воспитание и образование в дошкольной образовательной организации.  </a:t>
            </a:r>
            <a:b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3Т: ТРЕНДЫ, ТЕНДЕНЦИИ, ТЕХНОЛОГИИ»</a:t>
            </a:r>
            <a:b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000" b="1" dirty="0">
                <a:solidFill>
                  <a:srgbClr val="002060"/>
                </a:solidFill>
              </a:rPr>
              <a:t> </a:t>
            </a:r>
            <a:endParaRPr sz="4000" b="1" dirty="0">
              <a:solidFill>
                <a:srgbClr val="FF0000"/>
              </a:solidFill>
            </a:endParaRPr>
          </a:p>
        </p:txBody>
      </p:sp>
      <p:sp>
        <p:nvSpPr>
          <p:cNvPr id="195" name="Google Shape;195;p1"/>
          <p:cNvSpPr txBox="1">
            <a:spLocks noGrp="1"/>
          </p:cNvSpPr>
          <p:nvPr>
            <p:ph type="subTitle" idx="1"/>
          </p:nvPr>
        </p:nvSpPr>
        <p:spPr>
          <a:xfrm>
            <a:off x="899592" y="5229200"/>
            <a:ext cx="7984976" cy="888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– детский сад № 196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010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511256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FontTx/>
              <a:buChar char="-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Организовывать виды деятельности, осуществляемые в раннем и дошкольном возрасте;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Применять методы физического, познавательного и личностного развития детей в соответствии с образовательной программой;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Владеть всеми видами развивающих деятельностей дошкольника (игровой, продуктивной, познавательно-исследовательской);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Выстраивать партнерское взаимодействие с родителями, использовать методы и средства для их психолого-педагогического просвещения;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Владеть информационно-коммуникационными технологиями, необходимыми и достаточными для планирования, реализации и оценки образовательной работы.</a:t>
            </a:r>
          </a:p>
          <a:p>
            <a:pPr>
              <a:buFontTx/>
              <a:buChar char="-"/>
            </a:pP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836712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Необходимые умения</a:t>
            </a:r>
          </a:p>
        </p:txBody>
      </p:sp>
    </p:spTree>
    <p:extLst>
      <p:ext uri="{BB962C8B-B14F-4D97-AF65-F5344CB8AC3E}">
        <p14:creationId xmlns:p14="http://schemas.microsoft.com/office/powerpoint/2010/main" val="117763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Спасибо за внимание!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0" b="4607"/>
          <a:stretch/>
        </p:blipFill>
        <p:spPr>
          <a:xfrm>
            <a:off x="899592" y="2420888"/>
            <a:ext cx="7560840" cy="4359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31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F6F0F6B7-10D6-49C5-9019-B8EBECBCE7A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59632" y="764704"/>
            <a:ext cx="6408564" cy="5303594"/>
          </a:xfrm>
        </p:spPr>
      </p:pic>
    </p:spTree>
    <p:extLst>
      <p:ext uri="{BB962C8B-B14F-4D97-AF65-F5344CB8AC3E}">
        <p14:creationId xmlns:p14="http://schemas.microsoft.com/office/powerpoint/2010/main" val="493909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Объект 2">
            <a:extLst>
              <a:ext uri="{FF2B5EF4-FFF2-40B4-BE49-F238E27FC236}">
                <a16:creationId xmlns:a16="http://schemas.microsoft.com/office/drawing/2014/main" xmlns="" id="{2F6EE3F0-0861-49CC-BE51-9D1E76CF3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28083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Назовите как Вас зовут</a:t>
            </a:r>
          </a:p>
          <a:p>
            <a:pPr marL="0" indent="0" algn="just">
              <a:buNone/>
            </a:pP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Ваши ассоциации на словосочетание современный мир? Каков он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Ваши ожидания от встречи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Любимое </a:t>
            </a: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в Городе?</a:t>
            </a:r>
          </a:p>
        </p:txBody>
      </p:sp>
      <p:sp>
        <p:nvSpPr>
          <p:cNvPr id="4098" name="Заголовок 1">
            <a:extLst>
              <a:ext uri="{FF2B5EF4-FFF2-40B4-BE49-F238E27FC236}">
                <a16:creationId xmlns:a16="http://schemas.microsoft.com/office/drawing/2014/main" xmlns="" id="{5261EEB6-CC9E-4FC7-BA46-05C03B2EE9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altLang="ru-RU" sz="3600" b="1" dirty="0">
                <a:ea typeface="Cambria" panose="02040503050406030204" pitchFamily="18" charset="0"/>
                <a:cs typeface="Cambria" panose="02040503050406030204" pitchFamily="18" charset="0"/>
              </a:rPr>
              <a:t>Нетворкинг – «полезная встреча» Броуновское движение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Объект 2">
            <a:extLst>
              <a:ext uri="{FF2B5EF4-FFF2-40B4-BE49-F238E27FC236}">
                <a16:creationId xmlns:a16="http://schemas.microsoft.com/office/drawing/2014/main" xmlns="" id="{E109009B-A47E-48DB-BF6C-7F16A0B891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2708920"/>
            <a:ext cx="8229600" cy="3168352"/>
          </a:xfrm>
        </p:spPr>
        <p:txBody>
          <a:bodyPr/>
          <a:lstStyle/>
          <a:p>
            <a:pPr algn="just"/>
            <a:r>
              <a:rPr lang="ru-RU" altLang="ru-RU" sz="3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Что Вы услышали, общаясь  с коллегами, на второй вопрос?</a:t>
            </a:r>
          </a:p>
          <a:p>
            <a:pPr algn="just"/>
            <a:r>
              <a:rPr lang="ru-RU" altLang="ru-RU" sz="3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Что Вы услышали, общаясь  с коллегами на третий вопрос</a:t>
            </a:r>
            <a:r>
              <a:rPr lang="ru-RU" alt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</a:t>
            </a:r>
            <a:endParaRPr lang="ru-RU" altLang="ru-RU" sz="32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2" name="Заголовок 1">
            <a:extLst>
              <a:ext uri="{FF2B5EF4-FFF2-40B4-BE49-F238E27FC236}">
                <a16:creationId xmlns:a16="http://schemas.microsoft.com/office/drawing/2014/main" xmlns="" id="{3E6B76EC-942A-4EE1-9647-B2C34EE060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altLang="ru-RU" sz="3600" b="1" dirty="0">
                <a:ea typeface="Cambria" panose="02040503050406030204" pitchFamily="18" charset="0"/>
                <a:cs typeface="Cambria" panose="02040503050406030204" pitchFamily="18" charset="0"/>
              </a:rPr>
              <a:t>Прием «Три комментария»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Объект 2">
            <a:extLst>
              <a:ext uri="{FF2B5EF4-FFF2-40B4-BE49-F238E27FC236}">
                <a16:creationId xmlns:a16="http://schemas.microsoft.com/office/drawing/2014/main" xmlns="" id="{E83A19F6-1749-4382-BFCC-D45942F641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576" y="2276872"/>
            <a:ext cx="7408333" cy="3450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alt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Тема: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«Современное воспитание и образование в дошкольной образовательной организации.  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3Т: ТРЕНДЫ, ТЕНДЕНЦИИ, ТЕХНОЛОГИИ»</a:t>
            </a:r>
          </a:p>
          <a:p>
            <a:pPr marL="0" indent="0" algn="just">
              <a:buNone/>
            </a:pPr>
            <a:r>
              <a:rPr lang="ru-RU" alt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Практические встречи </a:t>
            </a:r>
          </a:p>
          <a:p>
            <a:pPr marL="0" indent="0" algn="just">
              <a:buNone/>
            </a:pPr>
            <a:r>
              <a:rPr lang="ru-RU" alt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3. </a:t>
            </a:r>
            <a:r>
              <a:rPr lang="ru-RU" alt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1ч </a:t>
            </a:r>
            <a:r>
              <a:rPr lang="ru-RU" alt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00 </a:t>
            </a:r>
            <a:r>
              <a:rPr lang="ru-RU" alt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минут</a:t>
            </a:r>
          </a:p>
          <a:p>
            <a:pPr marL="0" indent="0" algn="just">
              <a:buNone/>
            </a:pPr>
            <a:r>
              <a:rPr lang="ru-RU" alt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4. Корреляция </a:t>
            </a:r>
            <a:r>
              <a:rPr lang="ru-RU" alt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цели ведущего и цели участников</a:t>
            </a:r>
          </a:p>
        </p:txBody>
      </p:sp>
      <p:sp>
        <p:nvSpPr>
          <p:cNvPr id="6146" name="Заголовок 1">
            <a:extLst>
              <a:ext uri="{FF2B5EF4-FFF2-40B4-BE49-F238E27FC236}">
                <a16:creationId xmlns:a16="http://schemas.microsoft.com/office/drawing/2014/main" xmlns="" id="{BDA9D79B-6503-42F9-A642-48FF32C1A7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>
                <a:ea typeface="Cambria" panose="02040503050406030204" pitchFamily="18" charset="0"/>
                <a:cs typeface="Cambria" panose="02040503050406030204" pitchFamily="18" charset="0"/>
              </a:rPr>
              <a:t>Прием «Алгоритм 1-2-3-4»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xmlns="" id="{8443DDB2-8127-45C7-9A23-8179A05CEB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2874057"/>
              </p:ext>
            </p:extLst>
          </p:nvPr>
        </p:nvGraphicFramePr>
        <p:xfrm>
          <a:off x="457200" y="2636912"/>
          <a:ext cx="8229384" cy="352839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743128">
                  <a:extLst>
                    <a:ext uri="{9D8B030D-6E8A-4147-A177-3AD203B41FA5}">
                      <a16:colId xmlns:a16="http://schemas.microsoft.com/office/drawing/2014/main" xmlns="" val="2310944408"/>
                    </a:ext>
                  </a:extLst>
                </a:gridCol>
                <a:gridCol w="2743128">
                  <a:extLst>
                    <a:ext uri="{9D8B030D-6E8A-4147-A177-3AD203B41FA5}">
                      <a16:colId xmlns:a16="http://schemas.microsoft.com/office/drawing/2014/main" xmlns="" val="1506132857"/>
                    </a:ext>
                  </a:extLst>
                </a:gridCol>
                <a:gridCol w="2743128">
                  <a:extLst>
                    <a:ext uri="{9D8B030D-6E8A-4147-A177-3AD203B41FA5}">
                      <a16:colId xmlns:a16="http://schemas.microsoft.com/office/drawing/2014/main" xmlns="" val="3918817479"/>
                    </a:ext>
                  </a:extLst>
                </a:gridCol>
              </a:tblGrid>
              <a:tr h="2030876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3200" b="1" u="none" strike="noStrike" kern="1200" spc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Я вижу</a:t>
                      </a: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3200" b="1" u="none" strike="noStrike" kern="1200" spc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(что я увидел?)</a:t>
                      </a:r>
                      <a:endParaRPr lang="ru-RU" sz="3200" b="1" i="0" u="none" strike="noStrike" kern="1200" spc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18"/>
                        <a:ea typeface="Microsoft YaHei" pitchFamily="2"/>
                        <a:cs typeface="Arial" pitchFamily="2"/>
                      </a:endParaRPr>
                    </a:p>
                  </a:txBody>
                  <a:tcPr marL="81522" marR="81522" marT="34290" marB="34290"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3200" b="1" u="none" strike="noStrike" kern="1200" spc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Я думаю</a:t>
                      </a: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3200" b="1" u="none" strike="noStrike" kern="1200" spc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(о чем задумался?)</a:t>
                      </a:r>
                      <a:endParaRPr lang="ru-RU" sz="3200" b="1" i="0" u="none" strike="noStrike" kern="1200" spc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18"/>
                        <a:ea typeface="Microsoft YaHei" pitchFamily="2"/>
                        <a:cs typeface="Arial" pitchFamily="2"/>
                      </a:endParaRPr>
                    </a:p>
                  </a:txBody>
                  <a:tcPr marL="81522" marR="81522" marT="34290" marB="34290"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3200" b="1" u="none" strike="noStrike" kern="1200" spc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Вопрос</a:t>
                      </a: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3200" b="1" u="none" strike="noStrike" kern="1200" spc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(что меня удивило?)</a:t>
                      </a:r>
                      <a:endParaRPr lang="ru-RU" sz="3200" b="1" i="0" u="none" strike="noStrike" kern="1200" spc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18"/>
                        <a:ea typeface="Microsoft YaHei" pitchFamily="2"/>
                        <a:cs typeface="Arial" pitchFamily="2"/>
                      </a:endParaRPr>
                    </a:p>
                  </a:txBody>
                  <a:tcPr marL="81522" marR="81522" marT="34290" marB="34290"/>
                </a:tc>
                <a:extLst>
                  <a:ext uri="{0D108BD9-81ED-4DB2-BD59-A6C34878D82A}">
                    <a16:rowId xmlns:a16="http://schemas.microsoft.com/office/drawing/2014/main" xmlns="" val="4025964666"/>
                  </a:ext>
                </a:extLst>
              </a:tr>
              <a:tr h="1497516">
                <a:tc gridSpan="3"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1" u="none" strike="noStrike" kern="1200" dirty="0"/>
                    </a:p>
                  </a:txBody>
                  <a:tcPr marL="81522" marR="81522" marT="34290" marB="34290"/>
                </a:tc>
                <a:tc hMerge="1"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 dirty="0">
                        <a:latin typeface="Arial" pitchFamily="18"/>
                        <a:ea typeface="Microsoft YaHei" pitchFamily="2"/>
                        <a:cs typeface="Arial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ru-RU" sz="1800" b="0" i="0" u="none" strike="noStrike" kern="1200" dirty="0">
                        <a:latin typeface="Arial" pitchFamily="18"/>
                        <a:ea typeface="Microsoft YaHei" pitchFamily="2"/>
                        <a:cs typeface="Arial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4260820"/>
                  </a:ext>
                </a:extLst>
              </a:tr>
            </a:tbl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79FCBAE-E638-45A8-810F-6949BA786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7030A0"/>
                </a:solidFill>
                <a:ea typeface="Microsoft YaHei" pitchFamily="2"/>
                <a:cs typeface="Arial" pitchFamily="2"/>
              </a:rPr>
              <a:t/>
            </a:r>
            <a:br>
              <a:rPr lang="ru-RU" sz="3600" b="1" dirty="0">
                <a:solidFill>
                  <a:srgbClr val="7030A0"/>
                </a:solidFill>
                <a:ea typeface="Microsoft YaHei" pitchFamily="2"/>
                <a:cs typeface="Arial" pitchFamily="2"/>
              </a:rPr>
            </a:br>
            <a:r>
              <a:rPr lang="ru-RU" sz="4000" b="1" dirty="0">
                <a:solidFill>
                  <a:schemeClr val="bg1"/>
                </a:solidFill>
                <a:ea typeface="Microsoft YaHei" pitchFamily="2"/>
                <a:cs typeface="Arial" pitchFamily="2"/>
              </a:rPr>
              <a:t>«Посмотри – подумай - задумайся</a:t>
            </a:r>
            <a:r>
              <a:rPr lang="ru-RU" sz="4000" b="1" dirty="0" smtClean="0">
                <a:solidFill>
                  <a:schemeClr val="bg1"/>
                </a:solidFill>
                <a:ea typeface="Microsoft YaHei" pitchFamily="2"/>
                <a:cs typeface="Arial" pitchFamily="2"/>
              </a:rPr>
              <a:t>»</a:t>
            </a:r>
            <a:r>
              <a:rPr lang="ru-RU" sz="4800" dirty="0">
                <a:solidFill>
                  <a:schemeClr val="bg1"/>
                </a:solidFill>
                <a:latin typeface="trebuchet ms" pitchFamily="34"/>
                <a:ea typeface="Microsoft YaHei" pitchFamily="2"/>
                <a:cs typeface="Arial" pitchFamily="2"/>
              </a:rPr>
              <a:t/>
            </a:r>
            <a:br>
              <a:rPr lang="ru-RU" sz="4800" dirty="0">
                <a:solidFill>
                  <a:schemeClr val="bg1"/>
                </a:solidFill>
                <a:latin typeface="trebuchet ms" pitchFamily="34"/>
                <a:ea typeface="Microsoft YaHei" pitchFamily="2"/>
                <a:cs typeface="Arial" pitchFamily="2"/>
              </a:rPr>
            </a:br>
            <a:endParaRPr lang="ru-RU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184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8544542-FAAC-4F3F-86A2-497FD22A2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204864"/>
            <a:ext cx="8568952" cy="3960440"/>
          </a:xfrm>
        </p:spPr>
        <p:txBody>
          <a:bodyPr>
            <a:normAutofit/>
          </a:bodyPr>
          <a:lstStyle/>
          <a:p>
            <a:pPr lvl="0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«Тихое чтение» (2-3 минуты)-индивидуально</a:t>
            </a:r>
          </a:p>
          <a:p>
            <a:pPr lvl="0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«Маркерное чтение» (2-3 минуты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– индивидуально</a:t>
            </a:r>
          </a:p>
          <a:p>
            <a:pPr lvl="0"/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Обсуждение в своей подгруппе выбранные решения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групп, чтобы остальные обучающиеся поняли смысл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текста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FEAED65-FEDA-45B4-B91D-63F99BC46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548680"/>
            <a:ext cx="8219256" cy="72008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Алгоритм работы </a:t>
            </a:r>
            <a:r>
              <a:rPr lang="ru-RU" sz="3600" b="1" dirty="0" smtClean="0">
                <a:solidFill>
                  <a:schemeClr val="bg1"/>
                </a:solidFill>
              </a:rPr>
              <a:t>с текстом: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526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D8F60D7D-246A-4B1D-9E91-A52D1804FC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654329"/>
              </p:ext>
            </p:extLst>
          </p:nvPr>
        </p:nvGraphicFramePr>
        <p:xfrm>
          <a:off x="755576" y="1772816"/>
          <a:ext cx="785921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C31CDA-7F80-4825-B46A-DE9941F9F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Современные тренды дошкольного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596518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44824"/>
            <a:ext cx="8712968" cy="5013176"/>
          </a:xfrm>
        </p:spPr>
        <p:txBody>
          <a:bodyPr>
            <a:normAutofit fontScale="25000" lnSpcReduction="20000"/>
          </a:bodyPr>
          <a:lstStyle/>
          <a:p>
            <a:pPr>
              <a:buFontTx/>
              <a:buChar char="-"/>
            </a:pPr>
            <a:r>
              <a:rPr lang="ru-RU" sz="7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участие в разработке основной общеобразовательной программы образовательной организации в соответствии с ФГОС дошкольного образования;</a:t>
            </a:r>
          </a:p>
          <a:p>
            <a:pPr>
              <a:buFontTx/>
              <a:buChar char="-"/>
            </a:pPr>
            <a:r>
              <a:rPr lang="ru-RU" sz="7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участие в создании безопасной и психологически комфортной образовательной среды через обеспечение безопасности жизни, поддержание эмоционального благополучия ребёнка;</a:t>
            </a:r>
          </a:p>
          <a:p>
            <a:pPr>
              <a:buFontTx/>
              <a:buChar char="-"/>
            </a:pPr>
            <a:r>
              <a:rPr lang="ru-RU" sz="7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Планировать и проводить образовательную работу в группе в соответствии с ФГОС дошкольного образования;</a:t>
            </a:r>
          </a:p>
          <a:p>
            <a:pPr>
              <a:buFontTx/>
              <a:buChar char="-"/>
            </a:pPr>
            <a:r>
              <a:rPr lang="ru-RU" sz="7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Организовывать различные виды деятельности, осуществляемые в раннем и дошкольном возрасте: предметной, познавательно-исследовательской, игры (ролевой, режиссерской, с правилом), продуктивной; конструирования, создания широких возможностей для развития свободной игры детей, в том числе обеспечение игрового времени и пространства;</a:t>
            </a:r>
          </a:p>
          <a:p>
            <a:pPr>
              <a:buFontTx/>
              <a:buChar char="-"/>
            </a:pPr>
            <a:r>
              <a:rPr lang="ru-RU" sz="7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Организовывать конструктивное взаимодействие детей в разных видах деятельности. Создавать условия для свободного выбора детьми деятельности, участников совместной деятельности, материалов.</a:t>
            </a:r>
          </a:p>
          <a:p>
            <a:pPr>
              <a:buFontTx/>
              <a:buChar char="-"/>
            </a:pPr>
            <a:endParaRPr lang="ru-RU" sz="4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576064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chemeClr val="bg1"/>
                </a:solidFill>
              </a:rPr>
              <a:t>Трудовые действия</a:t>
            </a:r>
          </a:p>
        </p:txBody>
      </p:sp>
    </p:spTree>
    <p:extLst>
      <p:ext uri="{BB962C8B-B14F-4D97-AF65-F5344CB8AC3E}">
        <p14:creationId xmlns:p14="http://schemas.microsoft.com/office/powerpoint/2010/main" val="21542551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1747</TotalTime>
  <Words>378</Words>
  <Application>Microsoft Office PowerPoint</Application>
  <PresentationFormat>Экран (4:3)</PresentationFormat>
  <Paragraphs>47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Тема №1:  «Современное воспитание и образование в дошкольной образовательной организации.   3Т: ТРЕНДЫ, ТЕНДЕНЦИИ, ТЕХНОЛОГИИ»  </vt:lpstr>
      <vt:lpstr>Презентация PowerPoint</vt:lpstr>
      <vt:lpstr>Нетворкинг – «полезная встреча» Броуновское движение</vt:lpstr>
      <vt:lpstr>Прием «Три комментария»</vt:lpstr>
      <vt:lpstr>Прием «Алгоритм 1-2-3-4»</vt:lpstr>
      <vt:lpstr> «Посмотри – подумай - задумайся» </vt:lpstr>
      <vt:lpstr>Алгоритм работы с текстом:</vt:lpstr>
      <vt:lpstr>Современные тренды дошкольного образования</vt:lpstr>
      <vt:lpstr>Трудовые действия</vt:lpstr>
      <vt:lpstr>Необходимые умения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Виктор Николаев</dc:creator>
  <cp:lastModifiedBy>U</cp:lastModifiedBy>
  <cp:revision>137</cp:revision>
  <cp:lastPrinted>2022-09-18T13:32:38Z</cp:lastPrinted>
  <dcterms:created xsi:type="dcterms:W3CDTF">2020-10-28T08:34:51Z</dcterms:created>
  <dcterms:modified xsi:type="dcterms:W3CDTF">2023-05-11T07:55:15Z</dcterms:modified>
</cp:coreProperties>
</file>